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7"/>
  </p:normalViewPr>
  <p:slideViewPr>
    <p:cSldViewPr snapToGrid="0" snapToObjects="1">
      <p:cViewPr varScale="1">
        <p:scale>
          <a:sx n="110" d="100"/>
          <a:sy n="110" d="100"/>
        </p:scale>
        <p:origin x="16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28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58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3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63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5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94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85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69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81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63E91-FA2F-9746-9085-56666ED31013}" type="datetimeFigureOut">
              <a:rPr lang="en-US" smtClean="0"/>
              <a:t>9/23/16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99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ckly-demo.appspot.com/static/apps/maze/en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r-bloggers.com/in-depth-introduction-to-machine-learning-in-15-hours-of-expert-videos/" TargetMode="Externa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ran.r-project.org/mirrors.htm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2" Type="http://schemas.openxmlformats.org/officeDocument/2006/relationships/hyperlink" Target="http://www.r-project.org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rstudio.com)/" TargetMode="Externa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jupyter.org)/" TargetMode="Externa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 programming for beginners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endParaRPr lang="en-US" dirty="0"/>
          </a:p>
          <a:p>
            <a:r>
              <a:rPr lang="en-US" smtClean="0"/>
              <a:t>Jason Gullifer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8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206298"/>
            <a:ext cx="4282889" cy="32635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By-hand calculations</a:t>
            </a:r>
          </a:p>
          <a:p>
            <a:pPr lvl="1"/>
            <a:r>
              <a:rPr lang="en-US" dirty="0"/>
              <a:t>Spend several more hours redoing the calculations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With R</a:t>
            </a:r>
          </a:p>
          <a:p>
            <a:pPr lvl="1"/>
            <a:r>
              <a:rPr lang="en-US" dirty="0"/>
              <a:t>Add line to the existing script </a:t>
            </a:r>
          </a:p>
          <a:p>
            <a:pPr lvl="1"/>
            <a:r>
              <a:rPr lang="en-US" dirty="0"/>
              <a:t>Hit “Run”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083" y="1434769"/>
            <a:ext cx="2662517" cy="17750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flipH="1">
            <a:off x="6814009" y="3478407"/>
            <a:ext cx="3239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/>
              <a:t>vs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082" y="4024033"/>
            <a:ext cx="2662517" cy="175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86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R for analysis (vs. SPSS)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It’s free</a:t>
            </a:r>
          </a:p>
          <a:p>
            <a:pPr lvl="1"/>
            <a:r>
              <a:rPr lang="en-US" dirty="0"/>
              <a:t>McGill provides SPSS but..</a:t>
            </a:r>
          </a:p>
          <a:p>
            <a:pPr lvl="1"/>
            <a:r>
              <a:rPr lang="en-US" dirty="0"/>
              <a:t>License won’t expire during the last chapter of your thesis</a:t>
            </a:r>
          </a:p>
          <a:p>
            <a:pPr lvl="1"/>
            <a:r>
              <a:rPr lang="en-US" dirty="0"/>
              <a:t>Your next university may not offer it</a:t>
            </a:r>
            <a:r>
              <a:rPr lang="is-IS" dirty="0"/>
              <a:t>…</a:t>
            </a:r>
            <a:endParaRPr lang="en-US" dirty="0"/>
          </a:p>
          <a:p>
            <a:endParaRPr lang="en-US" dirty="0"/>
          </a:p>
          <a:p>
            <a:r>
              <a:rPr lang="en-US" dirty="0"/>
              <a:t>It’s open source</a:t>
            </a:r>
          </a:p>
          <a:p>
            <a:pPr lvl="1"/>
            <a:r>
              <a:rPr lang="en-US" dirty="0"/>
              <a:t>Public contribution</a:t>
            </a:r>
          </a:p>
          <a:p>
            <a:pPr lvl="1"/>
            <a:r>
              <a:rPr lang="en-US" dirty="0"/>
              <a:t>Public verification</a:t>
            </a:r>
          </a:p>
          <a:p>
            <a:endParaRPr lang="en-US" dirty="0"/>
          </a:p>
          <a:p>
            <a:r>
              <a:rPr lang="en-US" dirty="0"/>
              <a:t>Extensible</a:t>
            </a:r>
          </a:p>
          <a:p>
            <a:pPr lvl="1"/>
            <a:r>
              <a:rPr lang="en-US" dirty="0"/>
              <a:t>An array of community developed packages</a:t>
            </a:r>
          </a:p>
          <a:p>
            <a:endParaRPr lang="en-US" dirty="0"/>
          </a:p>
          <a:p>
            <a:r>
              <a:rPr lang="en-US" dirty="0"/>
              <a:t>Cross platform (Linux, Mac, Win support)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00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could help you get a job</a:t>
            </a:r>
            <a:r>
              <a:rPr lang="is-IS" dirty="0"/>
              <a:t>…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5596" y="2226469"/>
            <a:ext cx="4892809" cy="326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67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29841" y="825375"/>
            <a:ext cx="7886700" cy="994172"/>
          </a:xfrm>
        </p:spPr>
        <p:txBody>
          <a:bodyPr/>
          <a:lstStyle/>
          <a:p>
            <a:r>
              <a:rPr lang="en-US" dirty="0"/>
              <a:t>Popularity of statistical packages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629842" y="1804244"/>
            <a:ext cx="3868340" cy="617934"/>
          </a:xfrm>
        </p:spPr>
        <p:txBody>
          <a:bodyPr/>
          <a:lstStyle/>
          <a:p>
            <a:r>
              <a:rPr lang="en-US" dirty="0"/>
              <a:t>Popularity in industry</a:t>
            </a:r>
          </a:p>
        </p:txBody>
      </p:sp>
      <p:pic>
        <p:nvPicPr>
          <p:cNvPr id="12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4445" y="2422178"/>
            <a:ext cx="3576704" cy="3301573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498181" y="1804244"/>
            <a:ext cx="3887391" cy="617934"/>
          </a:xfrm>
        </p:spPr>
        <p:txBody>
          <a:bodyPr/>
          <a:lstStyle/>
          <a:p>
            <a:r>
              <a:rPr lang="en-US" dirty="0"/>
              <a:t>Popularity in academia</a:t>
            </a: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30830" y="2422178"/>
            <a:ext cx="4813170" cy="332890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065962" y="5723751"/>
            <a:ext cx="291656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/>
              <a:t>http://r4stats.com/articles/popularity/</a:t>
            </a:r>
          </a:p>
        </p:txBody>
      </p:sp>
    </p:spTree>
    <p:extLst>
      <p:ext uri="{BB962C8B-B14F-4D97-AF65-F5344CB8AC3E}">
        <p14:creationId xmlns:p14="http://schemas.microsoft.com/office/powerpoint/2010/main" val="185066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like a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Programming can be incredibly frustrating</a:t>
            </a:r>
          </a:p>
          <a:p>
            <a:pPr lvl="1"/>
            <a:r>
              <a:rPr lang="en-US" dirty="0"/>
              <a:t>Also incredibly rewarding</a:t>
            </a:r>
          </a:p>
          <a:p>
            <a:pPr lvl="1"/>
            <a:endParaRPr lang="en-US" dirty="0"/>
          </a:p>
          <a:p>
            <a:r>
              <a:rPr lang="en-US" dirty="0"/>
              <a:t>Computers are very powerful and fast</a:t>
            </a:r>
          </a:p>
          <a:p>
            <a:pPr lvl="1"/>
            <a:r>
              <a:rPr lang="en-US" dirty="0"/>
              <a:t>But also incredibly stupid</a:t>
            </a:r>
          </a:p>
          <a:p>
            <a:pPr lvl="1"/>
            <a:endParaRPr lang="en-US" dirty="0"/>
          </a:p>
          <a:p>
            <a:r>
              <a:rPr lang="en-US" dirty="0"/>
              <a:t>Programming is mostly figuring out what stupid thing the computer is doing that any human would obviously never do</a:t>
            </a:r>
          </a:p>
          <a:p>
            <a:endParaRPr lang="en-US" dirty="0"/>
          </a:p>
          <a:p>
            <a:r>
              <a:rPr lang="en-US" dirty="0"/>
              <a:t>Practice thinking like a computer with </a:t>
            </a:r>
            <a:r>
              <a:rPr lang="en-US" dirty="0">
                <a:hlinkClick r:id="rId2"/>
              </a:rPr>
              <a:t>Blockly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0126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Great interest!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0857" y="1837199"/>
            <a:ext cx="3086823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First 40 signups</a:t>
            </a:r>
          </a:p>
          <a:p>
            <a:endParaRPr lang="en-US" dirty="0"/>
          </a:p>
          <a:p>
            <a:r>
              <a:rPr lang="en-US" dirty="0" smtClean="0"/>
              <a:t>Special:</a:t>
            </a:r>
          </a:p>
          <a:p>
            <a:pPr lvl="1"/>
            <a:r>
              <a:rPr lang="en-US" dirty="0" smtClean="0"/>
              <a:t>Brain imaging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Genome analysis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Machine learning</a:t>
            </a:r>
          </a:p>
          <a:p>
            <a:pPr lvl="2"/>
            <a:r>
              <a:rPr lang="en-US" dirty="0">
                <a:hlinkClick r:id="rId2"/>
              </a:rPr>
              <a:t>https://www.r-bloggers.com/in-depth-introduction-to-machine-learning-in-15-hours-of-expert-videos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583446" y="2268637"/>
            <a:ext cx="5232845" cy="316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059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5262" y="1690689"/>
            <a:ext cx="38862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R is a software environment for statistical computing and graphics</a:t>
            </a:r>
          </a:p>
          <a:p>
            <a:pPr lvl="1"/>
            <a:r>
              <a:rPr lang="en-US" dirty="0"/>
              <a:t>It's also a programming language.</a:t>
            </a:r>
          </a:p>
          <a:p>
            <a:pPr lvl="1"/>
            <a:r>
              <a:rPr lang="en-US" dirty="0"/>
              <a:t>Runs on multiple platforms (Linux Mac, Windows)</a:t>
            </a:r>
          </a:p>
          <a:p>
            <a:endParaRPr lang="en-US" dirty="0"/>
          </a:p>
          <a:p>
            <a:r>
              <a:rPr lang="en-US" dirty="0"/>
              <a:t>A command-line too that you use to import, process, and analyze data</a:t>
            </a:r>
          </a:p>
          <a:p>
            <a:pPr lvl="1"/>
            <a:r>
              <a:rPr lang="en-US" dirty="0"/>
              <a:t>But there are several front-ends which make it pretty</a:t>
            </a:r>
          </a:p>
          <a:p>
            <a:endParaRPr lang="en-US" dirty="0"/>
          </a:p>
          <a:p>
            <a:r>
              <a:rPr lang="en-US" dirty="0"/>
              <a:t>Downloadable from:</a:t>
            </a:r>
          </a:p>
          <a:p>
            <a:pPr lvl="1"/>
            <a:r>
              <a:rPr lang="en-US" dirty="0">
                <a:hlinkClick r:id="rId2"/>
              </a:rPr>
              <a:t>http://www.r-project.org/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http://cran.r-project.org/mirrors.htm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61462" y="2336637"/>
            <a:ext cx="4532052" cy="28325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3347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Frontends for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5457" y="1875865"/>
            <a:ext cx="3526955" cy="394335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Frontends available</a:t>
            </a:r>
          </a:p>
          <a:p>
            <a:endParaRPr lang="en-US" dirty="0"/>
          </a:p>
          <a:p>
            <a:pPr lvl="1"/>
            <a:r>
              <a:rPr lang="en-US" dirty="0"/>
              <a:t>R-studio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Detailed interface</a:t>
            </a:r>
          </a:p>
          <a:p>
            <a:pPr lvl="2"/>
            <a:r>
              <a:rPr lang="en-US" dirty="0"/>
              <a:t>See variables you’ve defined, plots, etc. in one application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Good for managing projects</a:t>
            </a:r>
          </a:p>
          <a:p>
            <a:pPr lvl="1"/>
            <a:endParaRPr lang="en-US" dirty="0"/>
          </a:p>
          <a:p>
            <a:pPr lvl="1"/>
            <a:r>
              <a:rPr lang="en-US" dirty="0">
                <a:hlinkClick r:id="rId2"/>
              </a:rPr>
              <a:t>https://www.rstudio.com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975229" y="1454603"/>
            <a:ext cx="5011175" cy="417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46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Frontends for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5455" y="1413156"/>
            <a:ext cx="8438493" cy="3943350"/>
          </a:xfrm>
        </p:spPr>
        <p:txBody>
          <a:bodyPr/>
          <a:lstStyle/>
          <a:p>
            <a:pPr lvl="1"/>
            <a:r>
              <a:rPr lang="en-US" dirty="0"/>
              <a:t>Project </a:t>
            </a:r>
            <a:r>
              <a:rPr lang="en-US" dirty="0" err="1"/>
              <a:t>jupyter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http://jupyter.org)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Reproducible research; incorporate formatted text and R output in one a “notebook”</a:t>
            </a:r>
          </a:p>
          <a:p>
            <a:pPr lvl="1"/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378991" y="3384831"/>
            <a:ext cx="6291419" cy="331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66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 with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2226469"/>
            <a:ext cx="5015405" cy="326350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Fancy calculator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Process data </a:t>
            </a:r>
          </a:p>
          <a:p>
            <a:pPr lvl="1"/>
            <a:r>
              <a:rPr lang="en-US" dirty="0"/>
              <a:t>Calculate values per participant / group / etc. </a:t>
            </a:r>
          </a:p>
          <a:p>
            <a:pPr lvl="1"/>
            <a:r>
              <a:rPr lang="en-US" dirty="0"/>
              <a:t>Clean your data (identify and remove outliers)</a:t>
            </a:r>
          </a:p>
          <a:p>
            <a:pPr lvl="1"/>
            <a:r>
              <a:rPr lang="en-US" dirty="0"/>
              <a:t>Prepare data for analysis (get it into the appropriate format/orientation)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246" y="2248984"/>
            <a:ext cx="833055" cy="708097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5762761" y="2248984"/>
            <a:ext cx="2904274" cy="3273887"/>
            <a:chOff x="8113987" y="336133"/>
            <a:chExt cx="3872365" cy="4365183"/>
          </a:xfrm>
        </p:grpSpPr>
        <p:sp>
          <p:nvSpPr>
            <p:cNvPr id="5" name="Rectangle 4"/>
            <p:cNvSpPr/>
            <p:nvPr/>
          </p:nvSpPr>
          <p:spPr>
            <a:xfrm>
              <a:off x="8113987" y="3839541"/>
              <a:ext cx="3872365" cy="86177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subject     </a:t>
              </a:r>
              <a:r>
                <a:rPr lang="en-US" sz="1200" dirty="0" err="1">
                  <a:latin typeface="Courier New" pitchFamily="49" charset="0"/>
                  <a:cs typeface="Courier New" pitchFamily="49" charset="0"/>
                </a:rPr>
                <a:t>mean_RT</a:t>
              </a:r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	</a:t>
              </a:r>
              <a:r>
                <a:rPr lang="en-US" sz="1200" dirty="0" err="1">
                  <a:latin typeface="Courier New" pitchFamily="49" charset="0"/>
                  <a:cs typeface="Courier New" pitchFamily="49" charset="0"/>
                </a:rPr>
                <a:t>sd_RT</a:t>
              </a:r>
              <a:endParaRPr lang="en-US" sz="1200" dirty="0">
                <a:latin typeface="Courier New" pitchFamily="49" charset="0"/>
                <a:cs typeface="Courier New" pitchFamily="49" charset="0"/>
              </a:endParaRP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1           364.25	163.64</a:t>
              </a: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2           307.25	4.57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8113987" y="336133"/>
              <a:ext cx="3872365" cy="233910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trial  subject    RT </a:t>
              </a: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1         1       250</a:t>
              </a: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2         1       350</a:t>
              </a: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3         1       257</a:t>
              </a: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4         1       600</a:t>
              </a: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1         2       302</a:t>
              </a: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2         2       310</a:t>
              </a: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3         2       305</a:t>
              </a:r>
            </a:p>
            <a:p>
              <a:r>
                <a:rPr lang="en-US" sz="1200" dirty="0">
                  <a:latin typeface="Courier New" pitchFamily="49" charset="0"/>
                  <a:cs typeface="Courier New" pitchFamily="49" charset="0"/>
                </a:rPr>
                <a:t>4         2       312</a:t>
              </a:r>
            </a:p>
          </p:txBody>
        </p:sp>
        <p:cxnSp>
          <p:nvCxnSpPr>
            <p:cNvPr id="8" name="Straight Arrow Connector 7"/>
            <p:cNvCxnSpPr>
              <a:stCxn id="6" idx="2"/>
              <a:endCxn id="5" idx="0"/>
            </p:cNvCxnSpPr>
            <p:nvPr/>
          </p:nvCxnSpPr>
          <p:spPr>
            <a:xfrm>
              <a:off x="10050170" y="2675235"/>
              <a:ext cx="0" cy="1164307"/>
            </a:xfrm>
            <a:prstGeom prst="straightConnector1">
              <a:avLst/>
            </a:prstGeom>
            <a:ln w="857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2085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 with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Plot data</a:t>
            </a:r>
          </a:p>
          <a:p>
            <a:pPr lvl="1"/>
            <a:r>
              <a:rPr lang="en-US" dirty="0" err="1"/>
              <a:t>ggplot</a:t>
            </a:r>
            <a:r>
              <a:rPr lang="en-US" dirty="0"/>
              <a:t> (next class!)</a:t>
            </a:r>
          </a:p>
          <a:p>
            <a:endParaRPr lang="en-US" dirty="0"/>
          </a:p>
          <a:p>
            <a:r>
              <a:rPr lang="en-US" dirty="0"/>
              <a:t>Analyze data</a:t>
            </a:r>
          </a:p>
          <a:p>
            <a:pPr lvl="1"/>
            <a:r>
              <a:rPr lang="en-US" dirty="0"/>
              <a:t>T-test</a:t>
            </a:r>
          </a:p>
          <a:p>
            <a:pPr lvl="1"/>
            <a:r>
              <a:rPr lang="en-US" dirty="0"/>
              <a:t>Regression</a:t>
            </a:r>
          </a:p>
          <a:p>
            <a:pPr lvl="1"/>
            <a:r>
              <a:rPr lang="en-US" dirty="0"/>
              <a:t>ANOVA</a:t>
            </a:r>
          </a:p>
          <a:p>
            <a:pPr lvl="1"/>
            <a:r>
              <a:rPr lang="en-US" dirty="0"/>
              <a:t>Mixed-effects regression</a:t>
            </a:r>
          </a:p>
          <a:p>
            <a:pPr lvl="1"/>
            <a:r>
              <a:rPr lang="en-US" dirty="0"/>
              <a:t>PCA/ICA</a:t>
            </a:r>
          </a:p>
          <a:p>
            <a:pPr lvl="1"/>
            <a:r>
              <a:rPr lang="en-US" dirty="0"/>
              <a:t>Mediation analysis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29150" y="2275453"/>
            <a:ext cx="3886200" cy="316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369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R for processing data (vs. Excel)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850" dirty="0"/>
              <a:t>Mistakes are generally applied equally</a:t>
            </a:r>
          </a:p>
          <a:p>
            <a:pPr lvl="1"/>
            <a:r>
              <a:rPr lang="en-US" sz="2550" dirty="0"/>
              <a:t>Offset values for everyone</a:t>
            </a:r>
          </a:p>
          <a:p>
            <a:pPr lvl="1"/>
            <a:r>
              <a:rPr lang="en-US" sz="2550" dirty="0"/>
              <a:t>Error messages</a:t>
            </a:r>
          </a:p>
          <a:p>
            <a:pPr lvl="1"/>
            <a:r>
              <a:rPr lang="en-US" sz="2550" dirty="0"/>
              <a:t>Excel: prone to tiny copy </a:t>
            </a:r>
            <a:r>
              <a:rPr lang="en-US" sz="2550"/>
              <a:t>paste mistakes</a:t>
            </a:r>
            <a:endParaRPr lang="en-US" sz="2550" dirty="0"/>
          </a:p>
          <a:p>
            <a:pPr lvl="1"/>
            <a:endParaRPr lang="en-US" sz="1500" dirty="0"/>
          </a:p>
          <a:p>
            <a:r>
              <a:rPr lang="en-US" sz="2850" dirty="0"/>
              <a:t>Replicability</a:t>
            </a:r>
          </a:p>
          <a:p>
            <a:pPr lvl="1"/>
            <a:r>
              <a:rPr lang="en-US" sz="2550" dirty="0"/>
              <a:t>Script / text file that you make to accomplish the procedure</a:t>
            </a:r>
          </a:p>
          <a:p>
            <a:pPr lvl="1"/>
            <a:r>
              <a:rPr lang="en-US" sz="2550" dirty="0"/>
              <a:t>Ask yourself</a:t>
            </a:r>
          </a:p>
          <a:p>
            <a:pPr lvl="2"/>
            <a:r>
              <a:rPr lang="en-US" sz="1950" dirty="0"/>
              <a:t>Will I be doing this again?</a:t>
            </a:r>
          </a:p>
          <a:p>
            <a:pPr lvl="2"/>
            <a:r>
              <a:rPr lang="en-US" sz="1950" dirty="0"/>
              <a:t>Will writing a script now save me time in the future?</a:t>
            </a:r>
          </a:p>
          <a:p>
            <a:pPr lvl="2"/>
            <a:r>
              <a:rPr lang="en-US" sz="2100" dirty="0"/>
              <a:t>Is this task really the same thing done over and over again?</a:t>
            </a:r>
          </a:p>
          <a:p>
            <a:endParaRPr lang="en-US" dirty="0"/>
          </a:p>
          <a:p>
            <a:r>
              <a:rPr lang="en-US" sz="2925" dirty="0"/>
              <a:t>Speed</a:t>
            </a:r>
          </a:p>
          <a:p>
            <a:pPr lvl="1"/>
            <a:r>
              <a:rPr lang="en-US" sz="2550" dirty="0"/>
              <a:t>Slowdown with large excel spreadsheet with many formulas</a:t>
            </a:r>
          </a:p>
          <a:p>
            <a:pPr lvl="1"/>
            <a:r>
              <a:rPr lang="en-US" sz="2550" dirty="0"/>
              <a:t>Parallelization in R</a:t>
            </a:r>
          </a:p>
          <a:p>
            <a:pPr lvl="1"/>
            <a:endParaRPr lang="en-US" sz="15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311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situation: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474" y="2105446"/>
            <a:ext cx="5143500" cy="3673428"/>
          </a:xfrm>
        </p:spPr>
        <p:txBody>
          <a:bodyPr>
            <a:normAutofit fontScale="77500" lnSpcReduction="20000"/>
          </a:bodyPr>
          <a:lstStyle/>
          <a:p>
            <a:r>
              <a:rPr lang="en-US" sz="1800" dirty="0"/>
              <a:t>You spend hours preparing data by-hand for an </a:t>
            </a:r>
            <a:r>
              <a:rPr lang="en-US" sz="1800" dirty="0" err="1"/>
              <a:t>adivsor</a:t>
            </a:r>
            <a:r>
              <a:rPr lang="en-US" sz="1800" dirty="0"/>
              <a:t> meeting</a:t>
            </a:r>
          </a:p>
          <a:p>
            <a:endParaRPr lang="en-US" sz="1800" dirty="0"/>
          </a:p>
          <a:p>
            <a:r>
              <a:rPr lang="en-US" sz="1800" dirty="0"/>
              <a:t>You calculated your means for each subject in each condition</a:t>
            </a:r>
          </a:p>
          <a:p>
            <a:endParaRPr lang="en-US" sz="1800" dirty="0"/>
          </a:p>
          <a:p>
            <a:r>
              <a:rPr lang="en-US" sz="1800" dirty="0"/>
              <a:t>SDs for each subject in each condition</a:t>
            </a:r>
          </a:p>
          <a:p>
            <a:endParaRPr lang="en-US" sz="1800" dirty="0"/>
          </a:p>
          <a:p>
            <a:r>
              <a:rPr lang="en-US" sz="1800" dirty="0"/>
              <a:t>You even found that error where you calculated the mean from the wrong column</a:t>
            </a:r>
          </a:p>
          <a:p>
            <a:endParaRPr lang="en-US" sz="1800" dirty="0"/>
          </a:p>
          <a:p>
            <a:r>
              <a:rPr lang="en-US" sz="1800" dirty="0"/>
              <a:t>Your spreadsheet is awesome</a:t>
            </a:r>
          </a:p>
          <a:p>
            <a:pPr lvl="1"/>
            <a:endParaRPr lang="en-US" dirty="0"/>
          </a:p>
          <a:p>
            <a:r>
              <a:rPr lang="en-US" sz="1800" b="1" dirty="0"/>
              <a:t>Advisor: </a:t>
            </a:r>
            <a:r>
              <a:rPr lang="en-US" sz="1800" dirty="0"/>
              <a:t>“I think we should exclude xyz trial type” -or- “for our next meeting, we need to see  this condition broken down”</a:t>
            </a:r>
          </a:p>
          <a:p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3892" y="2308447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124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</TotalTime>
  <Words>553</Words>
  <Application>Microsoft Macintosh PowerPoint</Application>
  <PresentationFormat>On-screen Show (4:3)</PresentationFormat>
  <Paragraphs>141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Courier New</vt:lpstr>
      <vt:lpstr>Arial</vt:lpstr>
      <vt:lpstr>Office Theme</vt:lpstr>
      <vt:lpstr>R programming for beginners</vt:lpstr>
      <vt:lpstr>Great interest!</vt:lpstr>
      <vt:lpstr>What is R?</vt:lpstr>
      <vt:lpstr>Frontends for R</vt:lpstr>
      <vt:lpstr>Frontends for R</vt:lpstr>
      <vt:lpstr>What can you do with it?</vt:lpstr>
      <vt:lpstr>What can you do with it?</vt:lpstr>
      <vt:lpstr>Why use R for processing data (vs. Excel)</vt:lpstr>
      <vt:lpstr>Common situation:</vt:lpstr>
      <vt:lpstr>Solutions? </vt:lpstr>
      <vt:lpstr>Why use R for analysis (vs. SPSS)</vt:lpstr>
      <vt:lpstr>It could help you get a job…</vt:lpstr>
      <vt:lpstr>Popularity of statistical packages</vt:lpstr>
      <vt:lpstr>Thinking like a computer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Gullifer</dc:creator>
  <cp:lastModifiedBy>Jason Gullifer</cp:lastModifiedBy>
  <cp:revision>4</cp:revision>
  <dcterms:created xsi:type="dcterms:W3CDTF">2016-09-21T19:03:04Z</dcterms:created>
  <dcterms:modified xsi:type="dcterms:W3CDTF">2016-09-23T15:26:32Z</dcterms:modified>
</cp:coreProperties>
</file>

<file path=docProps/thumbnail.jpeg>
</file>